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396" r:id="rId19"/>
    <p:sldId id="401" r:id="rId20"/>
    <p:sldId id="397" r:id="rId21"/>
    <p:sldId id="402" r:id="rId22"/>
    <p:sldId id="404" r:id="rId23"/>
    <p:sldId id="405" r:id="rId24"/>
    <p:sldId id="400" r:id="rId25"/>
    <p:sldId id="406" r:id="rId26"/>
    <p:sldId id="409" r:id="rId27"/>
    <p:sldId id="407" r:id="rId28"/>
    <p:sldId id="4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F2E25-2D17-1002-94DC-276DE66E4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9529-D515-1E8E-B80D-F4CFD8365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52C7C-B518-F7B9-50A9-E844EB09E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9277-08B9-A9FC-98E5-06E4CA9C1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F9B5-36C5-72E8-B2D6-B8E67005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3F98B-6ADF-CDA6-B579-787F07988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A66D7-2119-1773-F3BC-499592D3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74248-D3EA-7D15-2A9C-E98565462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4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B6DDB-D71A-B50F-21F0-050014E8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BDE93-B907-FB1A-3902-0D5A42419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A2934-C41F-30F4-235E-8121560B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FEB8-AD4A-527A-57F2-940CCD030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6FBF-5CCB-0A69-B8E9-B03FE1E7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94F63-1BCB-436C-20BE-2013196EC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CCA1E-4548-0097-8EAC-E84116A3F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2030-B960-C4BD-0A5E-9EFD446BD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5D69-F5A3-3113-A5DD-1F1106D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FB680-19D3-0F32-7859-373060A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BCCE-441C-7FC1-8351-0567DBBBE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F2E4-1810-74A9-146C-96F569686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36786-75CD-038F-A6C5-23014716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BD796-E02C-BCF2-A5B6-113582D0A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A4B1E-E688-A211-916F-636DDE296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2978F-A08C-CC55-91DC-7EB7D5751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946E4-7012-1F28-4FB7-93B754B6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B2995-7B52-5021-D9DD-F3DA6E371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C6A1E-D131-94F2-6362-D980649AA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8C321-8B58-87F6-936F-4B2A55FBF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28" y="4083479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2" y="2729260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17" y="2621716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9113643" y="5544733"/>
            <a:ext cx="175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19" y="4632120"/>
            <a:ext cx="2460374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302551" y="4632119"/>
            <a:ext cx="2396571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869250" y="548708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5570"/>
              </p:ext>
            </p:extLst>
          </p:nvPr>
        </p:nvGraphicFramePr>
        <p:xfrm>
          <a:off x="5081393" y="1598828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2" y="781585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83772"/>
              </p:ext>
            </p:extLst>
          </p:nvPr>
        </p:nvGraphicFramePr>
        <p:xfrm>
          <a:off x="1028701" y="3534839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5876"/>
              </p:ext>
            </p:extLst>
          </p:nvPr>
        </p:nvGraphicFramePr>
        <p:xfrm>
          <a:off x="8041723" y="3534839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1610"/>
              </p:ext>
            </p:extLst>
          </p:nvPr>
        </p:nvGraphicFramePr>
        <p:xfrm>
          <a:off x="5081393" y="4864026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526182" y="1361898"/>
            <a:ext cx="838731" cy="3507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3987131" y="1329997"/>
            <a:ext cx="838731" cy="3570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15C73B-0805-859F-43CB-DD91113435AC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2FBF3-8747-6B75-BEFB-316786BC15A7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349F6-E62B-3BE4-F45B-25EFAFFD86C9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27F1-7F1B-E52E-ED30-BDF33F884B0D}"/>
              </a:ext>
            </a:extLst>
          </p:cNvPr>
          <p:cNvSpPr txBox="1"/>
          <p:nvPr/>
        </p:nvSpPr>
        <p:spPr>
          <a:xfrm>
            <a:off x="28977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F1F9D-83E2-430E-D7A3-4037D5A64683}"/>
              </a:ext>
            </a:extLst>
          </p:cNvPr>
          <p:cNvSpPr txBox="1"/>
          <p:nvPr/>
        </p:nvSpPr>
        <p:spPr>
          <a:xfrm>
            <a:off x="652505" y="2534459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FCDE-F530-EE85-8EBA-7D833E828D91}"/>
              </a:ext>
            </a:extLst>
          </p:cNvPr>
          <p:cNvSpPr txBox="1"/>
          <p:nvPr/>
        </p:nvSpPr>
        <p:spPr>
          <a:xfrm>
            <a:off x="611922" y="3171155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D6B7-0323-3FDD-A590-1EDCAD81DBED}"/>
              </a:ext>
            </a:extLst>
          </p:cNvPr>
          <p:cNvSpPr txBox="1"/>
          <p:nvPr/>
        </p:nvSpPr>
        <p:spPr>
          <a:xfrm>
            <a:off x="2282144" y="3170997"/>
            <a:ext cx="38138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Pomeranian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145E-7F27-F03F-95C8-48FBA1FF58A0}"/>
              </a:ext>
            </a:extLst>
          </p:cNvPr>
          <p:cNvSpPr txBox="1"/>
          <p:nvPr/>
        </p:nvSpPr>
        <p:spPr>
          <a:xfrm>
            <a:off x="6096000" y="3170997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542A1-DAF6-7452-3184-852AFD791B53}"/>
              </a:ext>
            </a:extLst>
          </p:cNvPr>
          <p:cNvSpPr txBox="1"/>
          <p:nvPr/>
        </p:nvSpPr>
        <p:spPr>
          <a:xfrm>
            <a:off x="606969" y="407197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BB741-5592-4BB6-DD12-652151B86B68}"/>
              </a:ext>
            </a:extLst>
          </p:cNvPr>
          <p:cNvSpPr txBox="1"/>
          <p:nvPr/>
        </p:nvSpPr>
        <p:spPr>
          <a:xfrm>
            <a:off x="620141" y="4705273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8672-A287-51A9-7F5D-EA627C08B727}"/>
              </a:ext>
            </a:extLst>
          </p:cNvPr>
          <p:cNvSpPr txBox="1"/>
          <p:nvPr/>
        </p:nvSpPr>
        <p:spPr>
          <a:xfrm>
            <a:off x="2290364" y="4705115"/>
            <a:ext cx="29482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Husky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84CCB-DB1B-2BCB-36EA-3916E3FC13BC}"/>
              </a:ext>
            </a:extLst>
          </p:cNvPr>
          <p:cNvSpPr txBox="1"/>
          <p:nvPr/>
        </p:nvSpPr>
        <p:spPr>
          <a:xfrm>
            <a:off x="5238587" y="4705115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2FD2F-BFB0-F465-DCE8-4391E1627574}"/>
              </a:ext>
            </a:extLst>
          </p:cNvPr>
          <p:cNvSpPr txBox="1"/>
          <p:nvPr/>
        </p:nvSpPr>
        <p:spPr>
          <a:xfrm>
            <a:off x="606968" y="5854003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5E5595A-94DB-DDEE-920B-4E94D6C2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833090"/>
              </p:ext>
            </p:extLst>
          </p:nvPr>
        </p:nvGraphicFramePr>
        <p:xfrm>
          <a:off x="8743239" y="1113069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15B467C-645E-DB4F-1967-FF1A2C0ED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85243"/>
              </p:ext>
            </p:extLst>
          </p:nvPr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68CCEE-862A-BF32-685F-E5A4EDF3C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07316"/>
              </p:ext>
            </p:extLst>
          </p:nvPr>
        </p:nvGraphicFramePr>
        <p:xfrm>
          <a:off x="10130532" y="2802206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E78EBF3D-36A8-D311-CEFD-93ADCBA397B0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025375" y="1673031"/>
            <a:ext cx="95761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37648C13-A9F9-D6B0-2BE3-2CE2B336FAD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8863792" y="1803071"/>
            <a:ext cx="94850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220D33-12F8-3C28-C9E8-34685B7A9706}"/>
              </a:ext>
            </a:extLst>
          </p:cNvPr>
          <p:cNvSpPr txBox="1"/>
          <p:nvPr/>
        </p:nvSpPr>
        <p:spPr>
          <a:xfrm>
            <a:off x="1518585" y="2057405"/>
            <a:ext cx="35042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300" dirty="0">
                <a:latin typeface="Consolas" panose="020B0609020204030204" pitchFamily="49" charset="0"/>
              </a:rPr>
              <a:t>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8EF82E-D3B7-0C81-9797-CE8949EE9D08}"/>
              </a:ext>
            </a:extLst>
          </p:cNvPr>
          <p:cNvSpPr txBox="1"/>
          <p:nvPr/>
        </p:nvSpPr>
        <p:spPr>
          <a:xfrm>
            <a:off x="1516928" y="3676398"/>
            <a:ext cx="4675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“15 inches”;</a:t>
            </a: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B69FBA-87CF-A3EB-8ABA-E61C356B31C1}"/>
              </a:ext>
            </a:extLst>
          </p:cNvPr>
          <p:cNvSpPr txBox="1"/>
          <p:nvPr/>
        </p:nvSpPr>
        <p:spPr>
          <a:xfrm>
            <a:off x="1521866" y="5120454"/>
            <a:ext cx="5055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“blue”;</a:t>
            </a:r>
            <a:endParaRPr lang="en-PH" sz="23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55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69" grpId="0"/>
      <p:bldP spid="7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A01A1-602C-3420-67DC-9B515A6E5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8B75D8B-D1D3-1E50-2682-6086BABB58E4}"/>
              </a:ext>
            </a:extLst>
          </p:cNvPr>
          <p:cNvSpPr txBox="1">
            <a:spLocks/>
          </p:cNvSpPr>
          <p:nvPr/>
        </p:nvSpPr>
        <p:spPr>
          <a:xfrm>
            <a:off x="470398" y="1113069"/>
            <a:ext cx="1101338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2D38A-D24C-3C9B-6835-9008E079FD58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36A-968F-DD31-820C-DBFADD5E2AF8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70234-6DAD-D48A-F71F-BE52D950BD70}"/>
              </a:ext>
            </a:extLst>
          </p:cNvPr>
          <p:cNvSpPr txBox="1"/>
          <p:nvPr/>
        </p:nvSpPr>
        <p:spPr>
          <a:xfrm>
            <a:off x="28977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A3430-D1F4-1106-DB45-45CC519FD3EF}"/>
              </a:ext>
            </a:extLst>
          </p:cNvPr>
          <p:cNvSpPr txBox="1"/>
          <p:nvPr/>
        </p:nvSpPr>
        <p:spPr>
          <a:xfrm>
            <a:off x="652505" y="2534459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F10A-A6E6-0E32-036D-CAF369F09D3C}"/>
              </a:ext>
            </a:extLst>
          </p:cNvPr>
          <p:cNvSpPr txBox="1"/>
          <p:nvPr/>
        </p:nvSpPr>
        <p:spPr>
          <a:xfrm>
            <a:off x="611922" y="3171155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8CE57-3428-AD78-6615-442D87C42576}"/>
              </a:ext>
            </a:extLst>
          </p:cNvPr>
          <p:cNvSpPr txBox="1"/>
          <p:nvPr/>
        </p:nvSpPr>
        <p:spPr>
          <a:xfrm>
            <a:off x="2282144" y="3170997"/>
            <a:ext cx="38138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Pomeranian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66945-D601-6090-D42F-3AFA3C117644}"/>
              </a:ext>
            </a:extLst>
          </p:cNvPr>
          <p:cNvSpPr txBox="1"/>
          <p:nvPr/>
        </p:nvSpPr>
        <p:spPr>
          <a:xfrm>
            <a:off x="6096000" y="3170997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D2FA-DAA2-F9E9-DE46-E9AAC50A1E3B}"/>
              </a:ext>
            </a:extLst>
          </p:cNvPr>
          <p:cNvSpPr txBox="1"/>
          <p:nvPr/>
        </p:nvSpPr>
        <p:spPr>
          <a:xfrm>
            <a:off x="606969" y="407197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9C60F-43A2-92BC-4D93-4FB27E145C7D}"/>
              </a:ext>
            </a:extLst>
          </p:cNvPr>
          <p:cNvSpPr txBox="1"/>
          <p:nvPr/>
        </p:nvSpPr>
        <p:spPr>
          <a:xfrm>
            <a:off x="620141" y="4705273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1C740-CD33-1CDF-29D6-5E811871ACC7}"/>
              </a:ext>
            </a:extLst>
          </p:cNvPr>
          <p:cNvSpPr txBox="1"/>
          <p:nvPr/>
        </p:nvSpPr>
        <p:spPr>
          <a:xfrm>
            <a:off x="2290364" y="4705115"/>
            <a:ext cx="29482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Husky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872B7-E612-6894-B30B-C93BF7CD8CD9}"/>
              </a:ext>
            </a:extLst>
          </p:cNvPr>
          <p:cNvSpPr txBox="1"/>
          <p:nvPr/>
        </p:nvSpPr>
        <p:spPr>
          <a:xfrm>
            <a:off x="5238587" y="4705115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92A5B6-7515-F2B5-BB21-AC7621355486}"/>
              </a:ext>
            </a:extLst>
          </p:cNvPr>
          <p:cNvSpPr txBox="1"/>
          <p:nvPr/>
        </p:nvSpPr>
        <p:spPr>
          <a:xfrm>
            <a:off x="606968" y="5854003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4D8D95-3E8E-750B-32D8-7E0E5CB597BC}"/>
              </a:ext>
            </a:extLst>
          </p:cNvPr>
          <p:cNvSpPr txBox="1"/>
          <p:nvPr/>
        </p:nvSpPr>
        <p:spPr>
          <a:xfrm>
            <a:off x="1518585" y="2057405"/>
            <a:ext cx="35042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300" dirty="0">
                <a:latin typeface="Consolas" panose="020B0609020204030204" pitchFamily="49" charset="0"/>
              </a:rPr>
              <a:t>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4302C5-2093-8D63-C6CA-41FED98CE34B}"/>
              </a:ext>
            </a:extLst>
          </p:cNvPr>
          <p:cNvSpPr txBox="1"/>
          <p:nvPr/>
        </p:nvSpPr>
        <p:spPr>
          <a:xfrm>
            <a:off x="1516928" y="3676398"/>
            <a:ext cx="4675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“15 inches”;</a:t>
            </a: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A0C3FB-B69A-5C1F-D168-BEFABAAB1869}"/>
              </a:ext>
            </a:extLst>
          </p:cNvPr>
          <p:cNvSpPr txBox="1"/>
          <p:nvPr/>
        </p:nvSpPr>
        <p:spPr>
          <a:xfrm>
            <a:off x="1521866" y="5120454"/>
            <a:ext cx="5055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“blue”;</a:t>
            </a:r>
            <a:endParaRPr lang="en-PH" sz="23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802FA-255C-EF0B-5AE1-FDFBDC6D38DB}"/>
              </a:ext>
            </a:extLst>
          </p:cNvPr>
          <p:cNvSpPr txBox="1"/>
          <p:nvPr/>
        </p:nvSpPr>
        <p:spPr>
          <a:xfrm>
            <a:off x="7238901" y="3076233"/>
            <a:ext cx="4123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Interface methods do not have a body. The body is provided by the "implement" class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67BF0AA-E202-C02E-A2F6-95193CD19B4B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rot="16200000" flipV="1">
            <a:off x="6763997" y="539361"/>
            <a:ext cx="795690" cy="427805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8C9A84D-63DA-3F56-45BA-EED84B24CD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01864" y="3617275"/>
            <a:ext cx="2320455" cy="703344"/>
          </a:xfrm>
          <a:prstGeom prst="bentConnector3">
            <a:avLst>
              <a:gd name="adj1" fmla="val 2363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376D7AA-5EE1-9213-B969-C03CE3BCF583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6279230" y="2723294"/>
            <a:ext cx="1468370" cy="4574906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DD2B3-A31E-F665-F6AE-99813BDB9D4B}"/>
              </a:ext>
            </a:extLst>
          </p:cNvPr>
          <p:cNvSpPr txBox="1"/>
          <p:nvPr/>
        </p:nvSpPr>
        <p:spPr>
          <a:xfrm>
            <a:off x="524961" y="1331857"/>
            <a:ext cx="181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DF424-5B47-0004-A79B-F9B83A373E6E}"/>
              </a:ext>
            </a:extLst>
          </p:cNvPr>
          <p:cNvSpPr txBox="1"/>
          <p:nvPr/>
        </p:nvSpPr>
        <p:spPr>
          <a:xfrm>
            <a:off x="1222837" y="1331685"/>
            <a:ext cx="459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AE5EC-7B73-0373-5923-1DDCD6C7DA46}"/>
              </a:ext>
            </a:extLst>
          </p:cNvPr>
          <p:cNvSpPr txBox="1"/>
          <p:nvPr/>
        </p:nvSpPr>
        <p:spPr>
          <a:xfrm>
            <a:off x="5711569" y="1331685"/>
            <a:ext cx="37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81771-A1B1-27BC-D7D7-F6B5D11A8163}"/>
              </a:ext>
            </a:extLst>
          </p:cNvPr>
          <p:cNvSpPr txBox="1"/>
          <p:nvPr/>
        </p:nvSpPr>
        <p:spPr>
          <a:xfrm>
            <a:off x="524961" y="6065756"/>
            <a:ext cx="37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99261"/>
              </p:ext>
            </p:extLst>
          </p:nvPr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8900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0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760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1926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86F8E9-37B3-A15A-B6DE-2F2A50C2A20E}"/>
              </a:ext>
            </a:extLst>
          </p:cNvPr>
          <p:cNvSpPr txBox="1"/>
          <p:nvPr/>
        </p:nvSpPr>
        <p:spPr>
          <a:xfrm>
            <a:off x="1219752" y="1788464"/>
            <a:ext cx="5814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dirty="0">
                <a:latin typeface="Consolas" panose="020B0609020204030204" pitchFamily="49" charset="0"/>
              </a:rPr>
              <a:t> </a:t>
            </a:r>
            <a:r>
              <a:rPr lang="en-PH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578E1-1992-52C9-7667-7226E431AA7F}"/>
              </a:ext>
            </a:extLst>
          </p:cNvPr>
          <p:cNvSpPr txBox="1"/>
          <p:nvPr/>
        </p:nvSpPr>
        <p:spPr>
          <a:xfrm>
            <a:off x="1222770" y="3076068"/>
            <a:ext cx="5544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51A736-D7D3-D6BF-FD81-348377715DB0}"/>
              </a:ext>
            </a:extLst>
          </p:cNvPr>
          <p:cNvSpPr txBox="1"/>
          <p:nvPr/>
        </p:nvSpPr>
        <p:spPr>
          <a:xfrm>
            <a:off x="1219752" y="4640671"/>
            <a:ext cx="516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C7688-0D26-6AEC-29A7-42FB4A6C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1220FC-E6F1-A2BE-6CA0-301FC7298066}"/>
              </a:ext>
            </a:extLst>
          </p:cNvPr>
          <p:cNvSpPr txBox="1">
            <a:spLocks/>
          </p:cNvSpPr>
          <p:nvPr/>
        </p:nvSpPr>
        <p:spPr>
          <a:xfrm>
            <a:off x="429250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AA9C3-FAE2-9FF5-4882-047A389B9792}"/>
              </a:ext>
            </a:extLst>
          </p:cNvPr>
          <p:cNvSpPr txBox="1"/>
          <p:nvPr/>
        </p:nvSpPr>
        <p:spPr>
          <a:xfrm>
            <a:off x="520587" y="1479774"/>
            <a:ext cx="1813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1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5302-EB54-6AD7-2D41-AFDB131272CE}"/>
              </a:ext>
            </a:extLst>
          </p:cNvPr>
          <p:cNvSpPr txBox="1"/>
          <p:nvPr/>
        </p:nvSpPr>
        <p:spPr>
          <a:xfrm>
            <a:off x="1427250" y="1479602"/>
            <a:ext cx="5309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55954-B28B-DF52-9A84-91FF2AE36B20}"/>
              </a:ext>
            </a:extLst>
          </p:cNvPr>
          <p:cNvSpPr txBox="1"/>
          <p:nvPr/>
        </p:nvSpPr>
        <p:spPr>
          <a:xfrm>
            <a:off x="6650440" y="1465139"/>
            <a:ext cx="37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7408D-8294-9A6A-BB78-480B77F8DE7B}"/>
              </a:ext>
            </a:extLst>
          </p:cNvPr>
          <p:cNvSpPr txBox="1"/>
          <p:nvPr/>
        </p:nvSpPr>
        <p:spPr>
          <a:xfrm>
            <a:off x="522875" y="5823619"/>
            <a:ext cx="37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34C01-9656-C414-D7A5-2AC3970281FD}"/>
              </a:ext>
            </a:extLst>
          </p:cNvPr>
          <p:cNvSpPr txBox="1"/>
          <p:nvPr/>
        </p:nvSpPr>
        <p:spPr>
          <a:xfrm>
            <a:off x="1215378" y="1936381"/>
            <a:ext cx="581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91EA0-12FA-B7B4-A9F9-9BEDAF417271}"/>
              </a:ext>
            </a:extLst>
          </p:cNvPr>
          <p:cNvSpPr txBox="1"/>
          <p:nvPr/>
        </p:nvSpPr>
        <p:spPr>
          <a:xfrm>
            <a:off x="1217665" y="3376795"/>
            <a:ext cx="5544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09763-5742-58E3-D201-D9F8BCFFC30C}"/>
              </a:ext>
            </a:extLst>
          </p:cNvPr>
          <p:cNvSpPr txBox="1"/>
          <p:nvPr/>
        </p:nvSpPr>
        <p:spPr>
          <a:xfrm>
            <a:off x="1217665" y="4761790"/>
            <a:ext cx="51680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EF599E7-CDE0-DEC9-0542-64F38339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1" y="2967335"/>
            <a:ext cx="48566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access the interface methods, the interface must be </a:t>
            </a:r>
            <a:r>
              <a:rPr lang="en-US" altLang="en-US" dirty="0">
                <a:solidFill>
                  <a:srgbClr val="0070C0"/>
                </a:solidFill>
              </a:rPr>
              <a:t>"implemented" </a:t>
            </a:r>
            <a:r>
              <a:rPr lang="en-US" altLang="en-US" dirty="0">
                <a:solidFill>
                  <a:schemeClr val="bg1"/>
                </a:solidFill>
              </a:rPr>
              <a:t>by another class with the implements keyword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D5B38C9-20DF-801F-23BA-AB166B9C2F15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7614027" y="1246925"/>
            <a:ext cx="1279984" cy="216083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9C546-6EC5-2720-5644-68B9A32943BD}"/>
              </a:ext>
            </a:extLst>
          </p:cNvPr>
          <p:cNvSpPr/>
          <p:nvPr/>
        </p:nvSpPr>
        <p:spPr>
          <a:xfrm>
            <a:off x="2528047" y="1479602"/>
            <a:ext cx="1609717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A579E-3EA5-6D40-F195-BDADC497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C6FFA0-6BC9-75AE-DB67-2DC9DC4609E1}"/>
              </a:ext>
            </a:extLst>
          </p:cNvPr>
          <p:cNvSpPr txBox="1">
            <a:spLocks/>
          </p:cNvSpPr>
          <p:nvPr/>
        </p:nvSpPr>
        <p:spPr>
          <a:xfrm>
            <a:off x="429250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0550A-F02B-FF1F-D765-7BAD068AF768}"/>
              </a:ext>
            </a:extLst>
          </p:cNvPr>
          <p:cNvSpPr txBox="1"/>
          <p:nvPr/>
        </p:nvSpPr>
        <p:spPr>
          <a:xfrm>
            <a:off x="520587" y="1479774"/>
            <a:ext cx="1813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1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7BF77-C247-4A2A-9F23-E7C90B1EEF2B}"/>
              </a:ext>
            </a:extLst>
          </p:cNvPr>
          <p:cNvSpPr txBox="1"/>
          <p:nvPr/>
        </p:nvSpPr>
        <p:spPr>
          <a:xfrm>
            <a:off x="1427250" y="1479602"/>
            <a:ext cx="5309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875F1-13A6-9BA2-22EF-97A5554B3318}"/>
              </a:ext>
            </a:extLst>
          </p:cNvPr>
          <p:cNvSpPr txBox="1"/>
          <p:nvPr/>
        </p:nvSpPr>
        <p:spPr>
          <a:xfrm>
            <a:off x="6650440" y="1465139"/>
            <a:ext cx="37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B6127-4902-15DB-CFFE-F8AD7CA212BB}"/>
              </a:ext>
            </a:extLst>
          </p:cNvPr>
          <p:cNvSpPr txBox="1"/>
          <p:nvPr/>
        </p:nvSpPr>
        <p:spPr>
          <a:xfrm>
            <a:off x="522875" y="5823619"/>
            <a:ext cx="37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4E431-6772-1282-A496-4454AB489405}"/>
              </a:ext>
            </a:extLst>
          </p:cNvPr>
          <p:cNvSpPr txBox="1"/>
          <p:nvPr/>
        </p:nvSpPr>
        <p:spPr>
          <a:xfrm>
            <a:off x="1215378" y="1936381"/>
            <a:ext cx="581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4BBCA-5C9F-0D00-87FE-D0705A6F1708}"/>
              </a:ext>
            </a:extLst>
          </p:cNvPr>
          <p:cNvSpPr txBox="1"/>
          <p:nvPr/>
        </p:nvSpPr>
        <p:spPr>
          <a:xfrm>
            <a:off x="1217665" y="3376795"/>
            <a:ext cx="5544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FF156-01CB-2BF0-559C-EF830D015ADA}"/>
              </a:ext>
            </a:extLst>
          </p:cNvPr>
          <p:cNvSpPr txBox="1"/>
          <p:nvPr/>
        </p:nvSpPr>
        <p:spPr>
          <a:xfrm>
            <a:off x="1217665" y="4761790"/>
            <a:ext cx="51680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554B01-A615-8706-9744-232A4706AE7A}"/>
              </a:ext>
            </a:extLst>
          </p:cNvPr>
          <p:cNvSpPr/>
          <p:nvPr/>
        </p:nvSpPr>
        <p:spPr>
          <a:xfrm>
            <a:off x="2507877" y="1479602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218E7E-793E-B9EE-C2CE-22AFF872F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368090"/>
            <a:ext cx="3929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The body of the interface method is provided by the </a:t>
            </a:r>
            <a:r>
              <a:rPr lang="en-US" altLang="en-US" dirty="0">
                <a:solidFill>
                  <a:srgbClr val="0070C0"/>
                </a:solidFill>
              </a:rPr>
              <a:t>implementing</a:t>
            </a:r>
            <a:r>
              <a:rPr lang="en-US" altLang="en-US" dirty="0">
                <a:solidFill>
                  <a:schemeClr val="bg1"/>
                </a:solidFill>
              </a:rPr>
              <a:t> class: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62F28C-8989-BE62-BAE8-998DE656B5FD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8059022" y="1650257"/>
            <a:ext cx="779770" cy="265589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5DC6626-D2D2-EFC7-95ED-19A57D9068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1191" y="3691256"/>
            <a:ext cx="93465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5EF459D-7AAB-EF93-3FA9-BDB3BFFA9C6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7735920" y="2753261"/>
            <a:ext cx="779775" cy="330209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4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3453-648E-4B00-D255-BC47B0AE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E382ED-5A5B-CE00-7B78-ED8118954CE6}"/>
              </a:ext>
            </a:extLst>
          </p:cNvPr>
          <p:cNvSpPr txBox="1">
            <a:spLocks/>
          </p:cNvSpPr>
          <p:nvPr/>
        </p:nvSpPr>
        <p:spPr>
          <a:xfrm>
            <a:off x="429250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2313A-CE1D-FC03-675D-284897A7DF33}"/>
              </a:ext>
            </a:extLst>
          </p:cNvPr>
          <p:cNvSpPr txBox="1"/>
          <p:nvPr/>
        </p:nvSpPr>
        <p:spPr>
          <a:xfrm>
            <a:off x="520587" y="1479774"/>
            <a:ext cx="1813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1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B0944-938B-93F9-DC8C-9F8E76685772}"/>
              </a:ext>
            </a:extLst>
          </p:cNvPr>
          <p:cNvSpPr txBox="1"/>
          <p:nvPr/>
        </p:nvSpPr>
        <p:spPr>
          <a:xfrm>
            <a:off x="1427250" y="1479602"/>
            <a:ext cx="5309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457EF-E7FC-9887-EC24-F5FCA36F2D59}"/>
              </a:ext>
            </a:extLst>
          </p:cNvPr>
          <p:cNvSpPr txBox="1"/>
          <p:nvPr/>
        </p:nvSpPr>
        <p:spPr>
          <a:xfrm>
            <a:off x="6650440" y="1465139"/>
            <a:ext cx="37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6F9A7-C5D1-2F90-BB4D-653C53F73BD9}"/>
              </a:ext>
            </a:extLst>
          </p:cNvPr>
          <p:cNvSpPr txBox="1"/>
          <p:nvPr/>
        </p:nvSpPr>
        <p:spPr>
          <a:xfrm>
            <a:off x="522875" y="5823619"/>
            <a:ext cx="37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535A4-46E5-29AF-44C8-204FE886F07E}"/>
              </a:ext>
            </a:extLst>
          </p:cNvPr>
          <p:cNvSpPr txBox="1"/>
          <p:nvPr/>
        </p:nvSpPr>
        <p:spPr>
          <a:xfrm>
            <a:off x="1215378" y="1936381"/>
            <a:ext cx="581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32378-90ED-A398-7A91-C36DB82E046D}"/>
              </a:ext>
            </a:extLst>
          </p:cNvPr>
          <p:cNvSpPr txBox="1"/>
          <p:nvPr/>
        </p:nvSpPr>
        <p:spPr>
          <a:xfrm>
            <a:off x="1217665" y="3376795"/>
            <a:ext cx="5544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0D019-1DD4-A5D8-D20E-F90F4FF03FF2}"/>
              </a:ext>
            </a:extLst>
          </p:cNvPr>
          <p:cNvSpPr txBox="1"/>
          <p:nvPr/>
        </p:nvSpPr>
        <p:spPr>
          <a:xfrm>
            <a:off x="1217665" y="4761790"/>
            <a:ext cx="51680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31106-A8A0-4A0D-186B-95EBF1F5D05B}"/>
              </a:ext>
            </a:extLst>
          </p:cNvPr>
          <p:cNvSpPr/>
          <p:nvPr/>
        </p:nvSpPr>
        <p:spPr>
          <a:xfrm>
            <a:off x="1215378" y="1945634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BC5D38A-5E7A-0C55-6233-7751F36CB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091092"/>
            <a:ext cx="39298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must override all methods when implementing interfaces. The @</a:t>
            </a:r>
            <a:r>
              <a:rPr lang="en-US" altLang="en-US" dirty="0">
                <a:solidFill>
                  <a:srgbClr val="00CC99"/>
                </a:solidFill>
              </a:rPr>
              <a:t>Override</a:t>
            </a:r>
            <a:r>
              <a:rPr lang="en-US" altLang="en-US" dirty="0">
                <a:solidFill>
                  <a:schemeClr val="bg1"/>
                </a:solidFill>
              </a:rPr>
              <a:t> annotation is used to indicate that a method is </a:t>
            </a:r>
            <a:r>
              <a:rPr lang="en-US" altLang="en-US" dirty="0" err="1">
                <a:solidFill>
                  <a:schemeClr val="bg1"/>
                </a:solidFill>
              </a:rPr>
              <a:t>overriden</a:t>
            </a:r>
            <a:endParaRPr lang="en-US" altLang="en-US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00E4318-9C7E-0D09-EB74-14D924E9C733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8197523" y="1511761"/>
            <a:ext cx="502773" cy="265589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F56955-F681-9BD5-6C26-CF51C57910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1191" y="3691256"/>
            <a:ext cx="93465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A89DB17-09C1-D72A-3123-8F4095198BC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7874426" y="2891767"/>
            <a:ext cx="502775" cy="330208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EB6B023-9ADD-B02B-43CC-1CF19A3AF7A7}"/>
              </a:ext>
            </a:extLst>
          </p:cNvPr>
          <p:cNvSpPr/>
          <p:nvPr/>
        </p:nvSpPr>
        <p:spPr>
          <a:xfrm>
            <a:off x="1215378" y="3376795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B69FB-89C4-D42C-A4D8-46F5D120EE88}"/>
              </a:ext>
            </a:extLst>
          </p:cNvPr>
          <p:cNvSpPr/>
          <p:nvPr/>
        </p:nvSpPr>
        <p:spPr>
          <a:xfrm>
            <a:off x="1280372" y="4761790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65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EE86-A1F9-1FCC-4232-726B943B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F375D-A5CB-2026-D689-D5988EE1246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9444BA8-C1F1-3DEE-1E5E-172E0583E7FC}"/>
              </a:ext>
            </a:extLst>
          </p:cNvPr>
          <p:cNvGraphicFramePr>
            <a:graphicFrameLocks noGrp="1"/>
          </p:cNvGraphicFramePr>
          <p:nvPr/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6D7E7-F4D3-8DC2-9007-0CD5143FF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701147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072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1D006B2-D828-420F-9FA2-88A3ED63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64898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4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2B95E03C-06CD-C919-AFF9-F0FBE1B7301C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1CBEBBA5-7C99-1C35-6071-428ADE39F25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A83E6DD-9163-4555-ACEE-F7BC5E329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29127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D7E445DE-1256-2A41-C851-B585404D4DFD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68D72616-58E0-3F9A-F0A2-8AF21B5EF7E4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28B59-FF0C-4AC7-FC9F-A68CD48CA7DF}"/>
              </a:ext>
            </a:extLst>
          </p:cNvPr>
          <p:cNvSpPr txBox="1"/>
          <p:nvPr/>
        </p:nvSpPr>
        <p:spPr>
          <a:xfrm>
            <a:off x="1026706" y="2176781"/>
            <a:ext cx="3599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1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1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5E88B-3079-54EC-6208-D09AEE94CF29}"/>
              </a:ext>
            </a:extLst>
          </p:cNvPr>
          <p:cNvSpPr txBox="1"/>
          <p:nvPr/>
        </p:nvSpPr>
        <p:spPr>
          <a:xfrm>
            <a:off x="3824456" y="2176781"/>
            <a:ext cx="90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A1AE2-121B-BE59-1D3B-A4DEBF6DA5AA}"/>
              </a:ext>
            </a:extLst>
          </p:cNvPr>
          <p:cNvSpPr txBox="1"/>
          <p:nvPr/>
        </p:nvSpPr>
        <p:spPr>
          <a:xfrm>
            <a:off x="4554100" y="2174886"/>
            <a:ext cx="2869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1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100" dirty="0">
              <a:solidFill>
                <a:srgbClr val="FF4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F2828-68E1-533F-6591-4D1A9268D7B4}"/>
              </a:ext>
            </a:extLst>
          </p:cNvPr>
          <p:cNvSpPr txBox="1"/>
          <p:nvPr/>
        </p:nvSpPr>
        <p:spPr>
          <a:xfrm>
            <a:off x="6843336" y="2174886"/>
            <a:ext cx="47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60C80-9F8E-03E7-2224-7E9EF93A5854}"/>
              </a:ext>
            </a:extLst>
          </p:cNvPr>
          <p:cNvSpPr txBox="1"/>
          <p:nvPr/>
        </p:nvSpPr>
        <p:spPr>
          <a:xfrm>
            <a:off x="1026705" y="5500234"/>
            <a:ext cx="304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D3E08-EE8B-A218-EA0F-1F1AC19A1EEC}"/>
              </a:ext>
            </a:extLst>
          </p:cNvPr>
          <p:cNvSpPr txBox="1"/>
          <p:nvPr/>
        </p:nvSpPr>
        <p:spPr>
          <a:xfrm>
            <a:off x="551763" y="1659990"/>
            <a:ext cx="2520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1C1A2-B988-C1CC-B311-FE73EEF76184}"/>
              </a:ext>
            </a:extLst>
          </p:cNvPr>
          <p:cNvSpPr txBox="1"/>
          <p:nvPr/>
        </p:nvSpPr>
        <p:spPr>
          <a:xfrm>
            <a:off x="3072653" y="161382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6AD46-837C-F2A7-B3EE-45A2888EA662}"/>
              </a:ext>
            </a:extLst>
          </p:cNvPr>
          <p:cNvSpPr txBox="1"/>
          <p:nvPr/>
        </p:nvSpPr>
        <p:spPr>
          <a:xfrm>
            <a:off x="551763" y="5861479"/>
            <a:ext cx="264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6DD2A-4445-45F3-5846-EA56B4975EE2}"/>
              </a:ext>
            </a:extLst>
          </p:cNvPr>
          <p:cNvSpPr txBox="1"/>
          <p:nvPr/>
        </p:nvSpPr>
        <p:spPr>
          <a:xfrm>
            <a:off x="1478037" y="2691755"/>
            <a:ext cx="5596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9AD39-D621-6307-DB69-E6A8EA061CFF}"/>
              </a:ext>
            </a:extLst>
          </p:cNvPr>
          <p:cNvSpPr txBox="1"/>
          <p:nvPr/>
        </p:nvSpPr>
        <p:spPr>
          <a:xfrm>
            <a:off x="1531191" y="3204503"/>
            <a:ext cx="513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“woof”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E2F3D-9092-665B-29C3-8E65DDE46009}"/>
              </a:ext>
            </a:extLst>
          </p:cNvPr>
          <p:cNvSpPr txBox="1"/>
          <p:nvPr/>
        </p:nvSpPr>
        <p:spPr>
          <a:xfrm>
            <a:off x="1477430" y="3627794"/>
            <a:ext cx="5131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“play”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620D9-C071-78E3-9E51-A16197437E1C}"/>
              </a:ext>
            </a:extLst>
          </p:cNvPr>
          <p:cNvSpPr txBox="1"/>
          <p:nvPr/>
        </p:nvSpPr>
        <p:spPr>
          <a:xfrm>
            <a:off x="1477430" y="4132946"/>
            <a:ext cx="4735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“dig”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2EA2D-EFC3-5C2D-0B63-BA90CE16A817}"/>
              </a:ext>
            </a:extLst>
          </p:cNvPr>
          <p:cNvSpPr txBox="1"/>
          <p:nvPr/>
        </p:nvSpPr>
        <p:spPr>
          <a:xfrm>
            <a:off x="1477430" y="4647920"/>
            <a:ext cx="57870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“15 inches”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638F12-1FD3-1996-726F-E16538292990}"/>
              </a:ext>
            </a:extLst>
          </p:cNvPr>
          <p:cNvSpPr txBox="1"/>
          <p:nvPr/>
        </p:nvSpPr>
        <p:spPr>
          <a:xfrm>
            <a:off x="1478037" y="5145279"/>
            <a:ext cx="5596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“blue”</a:t>
            </a:r>
            <a:endParaRPr lang="en-PH" sz="2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08DD-90F1-CCFE-59F8-E83FAF3F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0A5185-5E69-35DD-FB35-89026EDCDC4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190010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55DDB-19BF-80D3-2D74-69550F63DE99}"/>
              </a:ext>
            </a:extLst>
          </p:cNvPr>
          <p:cNvSpPr txBox="1"/>
          <p:nvPr/>
        </p:nvSpPr>
        <p:spPr>
          <a:xfrm>
            <a:off x="1026706" y="2176781"/>
            <a:ext cx="3599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1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1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B0108-43C9-90CC-EE48-5DCD69384B5E}"/>
              </a:ext>
            </a:extLst>
          </p:cNvPr>
          <p:cNvSpPr txBox="1"/>
          <p:nvPr/>
        </p:nvSpPr>
        <p:spPr>
          <a:xfrm>
            <a:off x="3824456" y="2176781"/>
            <a:ext cx="90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CDC9A-B6FF-45F6-1C36-C67595B23087}"/>
              </a:ext>
            </a:extLst>
          </p:cNvPr>
          <p:cNvSpPr txBox="1"/>
          <p:nvPr/>
        </p:nvSpPr>
        <p:spPr>
          <a:xfrm>
            <a:off x="4554100" y="2174886"/>
            <a:ext cx="2869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1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100" dirty="0">
              <a:solidFill>
                <a:srgbClr val="FF4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6C9A9-C70B-648E-C94E-C70382B494BD}"/>
              </a:ext>
            </a:extLst>
          </p:cNvPr>
          <p:cNvSpPr txBox="1"/>
          <p:nvPr/>
        </p:nvSpPr>
        <p:spPr>
          <a:xfrm>
            <a:off x="6843336" y="2174886"/>
            <a:ext cx="47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86CBD-93AE-79C8-12C0-23FC109BCF5F}"/>
              </a:ext>
            </a:extLst>
          </p:cNvPr>
          <p:cNvSpPr txBox="1"/>
          <p:nvPr/>
        </p:nvSpPr>
        <p:spPr>
          <a:xfrm>
            <a:off x="1026705" y="5500234"/>
            <a:ext cx="304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D5AFA-C67F-CF8F-1021-C47336E43001}"/>
              </a:ext>
            </a:extLst>
          </p:cNvPr>
          <p:cNvSpPr txBox="1"/>
          <p:nvPr/>
        </p:nvSpPr>
        <p:spPr>
          <a:xfrm>
            <a:off x="551763" y="1659990"/>
            <a:ext cx="2520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F9BDF-105D-7E26-40D2-2926B3EBA4AA}"/>
              </a:ext>
            </a:extLst>
          </p:cNvPr>
          <p:cNvSpPr txBox="1"/>
          <p:nvPr/>
        </p:nvSpPr>
        <p:spPr>
          <a:xfrm>
            <a:off x="3072653" y="161382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83785-E843-BBC7-75F4-A44301A170F7}"/>
              </a:ext>
            </a:extLst>
          </p:cNvPr>
          <p:cNvSpPr txBox="1"/>
          <p:nvPr/>
        </p:nvSpPr>
        <p:spPr>
          <a:xfrm>
            <a:off x="551763" y="5861479"/>
            <a:ext cx="264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4D76-9D9E-B191-3C50-07E1A1A285F8}"/>
              </a:ext>
            </a:extLst>
          </p:cNvPr>
          <p:cNvSpPr txBox="1"/>
          <p:nvPr/>
        </p:nvSpPr>
        <p:spPr>
          <a:xfrm>
            <a:off x="1478037" y="2691755"/>
            <a:ext cx="5596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420BC-73DD-B586-63ED-8FB20958A99D}"/>
              </a:ext>
            </a:extLst>
          </p:cNvPr>
          <p:cNvSpPr txBox="1"/>
          <p:nvPr/>
        </p:nvSpPr>
        <p:spPr>
          <a:xfrm>
            <a:off x="1531191" y="3204503"/>
            <a:ext cx="513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“woof”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23B4D6-FF90-C462-A0BA-66176C6C0B64}"/>
              </a:ext>
            </a:extLst>
          </p:cNvPr>
          <p:cNvSpPr txBox="1"/>
          <p:nvPr/>
        </p:nvSpPr>
        <p:spPr>
          <a:xfrm>
            <a:off x="1477430" y="3627794"/>
            <a:ext cx="5131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“play”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F8858C-4B2B-A9A8-72BE-05ABEE61E0AF}"/>
              </a:ext>
            </a:extLst>
          </p:cNvPr>
          <p:cNvSpPr txBox="1"/>
          <p:nvPr/>
        </p:nvSpPr>
        <p:spPr>
          <a:xfrm>
            <a:off x="1477430" y="4132946"/>
            <a:ext cx="4735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“dig”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5E04C-833F-5E6D-8CFB-7A82D6C6FAD4}"/>
              </a:ext>
            </a:extLst>
          </p:cNvPr>
          <p:cNvSpPr txBox="1"/>
          <p:nvPr/>
        </p:nvSpPr>
        <p:spPr>
          <a:xfrm>
            <a:off x="1477430" y="4647920"/>
            <a:ext cx="57870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“15 inches”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670702-E170-8496-E652-081426609A65}"/>
              </a:ext>
            </a:extLst>
          </p:cNvPr>
          <p:cNvSpPr txBox="1"/>
          <p:nvPr/>
        </p:nvSpPr>
        <p:spPr>
          <a:xfrm>
            <a:off x="1478037" y="5145279"/>
            <a:ext cx="5596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“blue”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8A6A6-5F4A-A863-5462-CD2656ECA8BC}"/>
              </a:ext>
            </a:extLst>
          </p:cNvPr>
          <p:cNvSpPr txBox="1"/>
          <p:nvPr/>
        </p:nvSpPr>
        <p:spPr>
          <a:xfrm>
            <a:off x="7665737" y="2691755"/>
            <a:ext cx="3795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nterfaces </a:t>
            </a:r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be used to create objects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This is why an implementing class is needed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327223E-58B2-3146-461A-F9EB9508A04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6165479" y="2938185"/>
            <a:ext cx="1500259" cy="49223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C213F-0C1D-877E-129C-4AE98B5C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D7773C7-73A1-B400-ACC3-647059F1DA37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190010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1F6732-72AE-6589-5177-94364B82A979}"/>
              </a:ext>
            </a:extLst>
          </p:cNvPr>
          <p:cNvSpPr txBox="1"/>
          <p:nvPr/>
        </p:nvSpPr>
        <p:spPr>
          <a:xfrm>
            <a:off x="652614" y="1330537"/>
            <a:ext cx="8377085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>
                <a:solidFill>
                  <a:srgbClr val="00B050"/>
                </a:solidFill>
                <a:latin typeface="Consolas" panose="020B0609020204030204" pitchFamily="49" charset="0"/>
              </a:rPr>
              <a:t>// Interface 1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interface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Flyable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void </a:t>
            </a:r>
            <a:r>
              <a:rPr lang="en-PH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fly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1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1100" dirty="0">
                <a:solidFill>
                  <a:srgbClr val="00B050"/>
                </a:solidFill>
                <a:latin typeface="Consolas" panose="020B0609020204030204" pitchFamily="49" charset="0"/>
              </a:rPr>
              <a:t>// Interface 2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interface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Walkable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void </a:t>
            </a:r>
            <a:r>
              <a:rPr lang="en-PH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walk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1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1100" dirty="0">
                <a:solidFill>
                  <a:srgbClr val="00B050"/>
                </a:solidFill>
                <a:latin typeface="Consolas" panose="020B0609020204030204" pitchFamily="49" charset="0"/>
              </a:rPr>
              <a:t>// Parent class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Animal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void </a:t>
            </a:r>
            <a:r>
              <a:rPr lang="en-PH" sz="1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makeSound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</a:t>
            </a:r>
            <a:r>
              <a:rPr lang="en-PH" sz="1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11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println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1100" dirty="0">
                <a:solidFill>
                  <a:srgbClr val="FFC000"/>
                </a:solidFill>
                <a:latin typeface="Consolas" panose="020B0609020204030204" pitchFamily="49" charset="0"/>
              </a:rPr>
              <a:t>"Animal makes a sound"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1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1100" dirty="0">
                <a:solidFill>
                  <a:srgbClr val="00B050"/>
                </a:solidFill>
                <a:latin typeface="Consolas" panose="020B0609020204030204" pitchFamily="49" charset="0"/>
              </a:rPr>
              <a:t>// Child class inheriting from Animal and implementing Flyable and Walkable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class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Bird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Animal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Flyable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Walkable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public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fly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</a:t>
            </a:r>
            <a:r>
              <a:rPr lang="en-PH" sz="1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11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println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1100" dirty="0">
                <a:solidFill>
                  <a:srgbClr val="FFC000"/>
                </a:solidFill>
                <a:latin typeface="Consolas" panose="020B0609020204030204" pitchFamily="49" charset="0"/>
              </a:rPr>
              <a:t>"Bird flies"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1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public </a:t>
            </a:r>
            <a:r>
              <a:rPr lang="en-PH" sz="11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PH" sz="1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walk</a:t>
            </a:r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   </a:t>
            </a:r>
            <a:r>
              <a:rPr lang="en-PH" sz="1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11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1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1100" dirty="0" err="1">
                <a:solidFill>
                  <a:srgbClr val="0070C0"/>
                </a:solidFill>
                <a:latin typeface="Consolas" panose="020B0609020204030204" pitchFamily="49" charset="0"/>
              </a:rPr>
              <a:t>println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1100" dirty="0">
                <a:solidFill>
                  <a:srgbClr val="FFC000"/>
                </a:solidFill>
                <a:latin typeface="Consolas" panose="020B0609020204030204" pitchFamily="49" charset="0"/>
              </a:rPr>
              <a:t>"Bird walks"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1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1100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PH" sz="1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  <a:endParaRPr lang="en-PH" sz="1100" dirty="0">
              <a:solidFill>
                <a:srgbClr val="FF4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CBE72A-3429-A96E-ECB4-D70821300EB1}"/>
              </a:ext>
            </a:extLst>
          </p:cNvPr>
          <p:cNvSpPr/>
          <p:nvPr/>
        </p:nvSpPr>
        <p:spPr>
          <a:xfrm>
            <a:off x="1559860" y="4406446"/>
            <a:ext cx="3348316" cy="212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198D1-0F34-0E1D-B6BC-B5AAD0620988}"/>
              </a:ext>
            </a:extLst>
          </p:cNvPr>
          <p:cNvSpPr txBox="1"/>
          <p:nvPr/>
        </p:nvSpPr>
        <p:spPr>
          <a:xfrm>
            <a:off x="7569356" y="2950434"/>
            <a:ext cx="37954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It is possible to use both extend and implement.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In this example, the Bird class extends the Animal class and implements the Flyable and Walkable interface at the same time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E1C4A05-AE9D-39E6-E7E4-86FDFE614B5F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5251076" y="4104595"/>
            <a:ext cx="2318280" cy="420339"/>
          </a:xfrm>
          <a:prstGeom prst="bentConnector3">
            <a:avLst>
              <a:gd name="adj1" fmla="val 442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3CD4-5A4A-4F4D-6D5D5A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FC28D3-7D16-623C-203D-B44AD080E4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260"/>
            <a:ext cx="10584976" cy="40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Interfaces cannot be used to create objects.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do not have a body - the body is provided by the "implement" class.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When </a:t>
            </a:r>
            <a:r>
              <a:rPr lang="en-US" altLang="en-US" sz="2500" dirty="0" err="1"/>
              <a:t>implementating</a:t>
            </a:r>
            <a:r>
              <a:rPr lang="en-US" altLang="en-US" sz="2500" dirty="0"/>
              <a:t> an interface, you must override all of its methods.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are by default abstract and public.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attributes are by default public, static and final.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An interface cannot contain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1047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D56-724C-C914-D9D7-34698E70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9157-5EA3-6D73-C4A5-2602B41B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785BB-AA4D-265E-F829-B6F090BC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41933"/>
            <a:ext cx="10769220" cy="397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Why And When To Use Interfaces?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To achieve security - hide certain details and only show the important details of an object (interface).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Java does not support "multiple inheritance. However, it can be achieved with interfaces, because the class can implement multiple interfaces. </a:t>
            </a:r>
          </a:p>
        </p:txBody>
      </p:sp>
    </p:spTree>
    <p:extLst>
      <p:ext uri="{BB962C8B-B14F-4D97-AF65-F5344CB8AC3E}">
        <p14:creationId xmlns:p14="http://schemas.microsoft.com/office/powerpoint/2010/main" val="26587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4567</TotalTime>
  <Words>1287</Words>
  <Application>Microsoft Office PowerPoint</Application>
  <PresentationFormat>Widescreen</PresentationFormat>
  <Paragraphs>379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(Body)</vt:lpstr>
      <vt:lpstr>Aptos Display</vt:lpstr>
      <vt:lpstr>Arial</vt:lpstr>
      <vt:lpstr>Calibri (Body)</vt:lpstr>
      <vt:lpstr>Consolas</vt:lpstr>
      <vt:lpstr>Verdana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913</cp:revision>
  <dcterms:created xsi:type="dcterms:W3CDTF">2024-08-08T01:29:50Z</dcterms:created>
  <dcterms:modified xsi:type="dcterms:W3CDTF">2025-04-07T01:53:28Z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